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7" r:id="rId8"/>
    <p:sldId id="265" r:id="rId9"/>
    <p:sldId id="264" r:id="rId10"/>
    <p:sldId id="266" r:id="rId11"/>
    <p:sldId id="269" r:id="rId12"/>
    <p:sldId id="270" r:id="rId13"/>
    <p:sldId id="271" r:id="rId14"/>
    <p:sldId id="277" r:id="rId15"/>
    <p:sldId id="276" r:id="rId16"/>
    <p:sldId id="278" r:id="rId17"/>
    <p:sldId id="279" r:id="rId18"/>
    <p:sldId id="272" r:id="rId19"/>
    <p:sldId id="273" r:id="rId20"/>
    <p:sldId id="280" r:id="rId21"/>
    <p:sldId id="274" r:id="rId22"/>
    <p:sldId id="275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77020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83233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415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2569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031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0933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1872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479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372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5684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271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F2FC1-F9AD-4E9E-9D14-8A01AB3387C3}" type="datetimeFigureOut">
              <a:rPr lang="lv-LV" smtClean="0"/>
              <a:t>15.05.2020.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96D28-6A4C-41B5-B2FF-9E1AB100BB5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8667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971041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Gotham Narrow Book" pitchFamily="50" charset="0"/>
              </a:rPr>
              <a:t>GAISMA</a:t>
            </a:r>
            <a:endParaRPr lang="lv-LV" dirty="0">
              <a:latin typeface="Gotham Narrow Book" pitchFamily="50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50716"/>
            <a:ext cx="9144000" cy="1655762"/>
          </a:xfrm>
        </p:spPr>
        <p:txBody>
          <a:bodyPr/>
          <a:lstStyle/>
          <a:p>
            <a:r>
              <a:rPr lang="lv-LV" dirty="0" smtClean="0">
                <a:latin typeface="Gotham Narrow Book" pitchFamily="50" charset="0"/>
              </a:rPr>
              <a:t>Gaismas</a:t>
            </a:r>
            <a:r>
              <a:rPr lang="en-GB" dirty="0" smtClean="0">
                <a:latin typeface="Gotham Narrow Book" pitchFamily="50" charset="0"/>
              </a:rPr>
              <a:t> </a:t>
            </a:r>
            <a:r>
              <a:rPr lang="lv-LV" dirty="0" smtClean="0">
                <a:latin typeface="Gotham Narrow Book" pitchFamily="50" charset="0"/>
              </a:rPr>
              <a:t>avoti</a:t>
            </a:r>
            <a:r>
              <a:rPr lang="en-GB" dirty="0" smtClean="0">
                <a:latin typeface="Gotham Narrow Book" pitchFamily="50" charset="0"/>
              </a:rPr>
              <a:t>, </a:t>
            </a:r>
            <a:r>
              <a:rPr lang="lv-LV" dirty="0" smtClean="0">
                <a:latin typeface="Gotham Narrow Book" pitchFamily="50" charset="0"/>
              </a:rPr>
              <a:t>skatuves gaismekļi un to</a:t>
            </a:r>
            <a:r>
              <a:rPr lang="en-GB" dirty="0" smtClean="0">
                <a:latin typeface="Gotham Narrow Book" pitchFamily="50" charset="0"/>
              </a:rPr>
              <a:t> </a:t>
            </a:r>
            <a:r>
              <a:rPr lang="lv-LV" dirty="0" smtClean="0">
                <a:latin typeface="Gotham Narrow Book" pitchFamily="50" charset="0"/>
              </a:rPr>
              <a:t>vadība</a:t>
            </a:r>
            <a:endParaRPr lang="lv-LV" dirty="0">
              <a:latin typeface="Gotham Narrow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8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AVOTS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0055" cy="4351338"/>
          </a:xfrm>
        </p:spPr>
        <p:txBody>
          <a:bodyPr>
            <a:normAutofit/>
          </a:bodyPr>
          <a:lstStyle/>
          <a:p>
            <a:r>
              <a:rPr lang="lv-LV" dirty="0" smtClean="0"/>
              <a:t>BALTS LED</a:t>
            </a:r>
            <a:endParaRPr lang="lv-LV" dirty="0"/>
          </a:p>
          <a:p>
            <a:endParaRPr lang="lv-LV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66" y="3024616"/>
            <a:ext cx="5410200" cy="2976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10" y="3024616"/>
            <a:ext cx="6158370" cy="297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GAISMAS AVOTS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Loka lampas (Xe, Hg, Xe-Hg, Na) 30-150 lm/W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47" y="2535382"/>
            <a:ext cx="5458691" cy="4094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980" y="4486847"/>
            <a:ext cx="2177391" cy="2142553"/>
          </a:xfrm>
          <a:prstGeom prst="rect">
            <a:avLst/>
          </a:prstGeom>
        </p:spPr>
      </p:pic>
      <p:pic>
        <p:nvPicPr>
          <p:cNvPr id="6148" name="Picture 4" descr="Lamps &amp; Lightbulbs High Intensity Discharge | Interstate Electrical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38" y="207521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3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17" y="249632"/>
            <a:ext cx="9389983" cy="64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53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LĀZERS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4196" y="2576439"/>
            <a:ext cx="5173039" cy="38797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7488"/>
            <a:ext cx="5587301" cy="2958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82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GAISMEKĻI: PAR</a:t>
            </a:r>
            <a:endParaRPr lang="lv-LV" dirty="0"/>
          </a:p>
        </p:txBody>
      </p:sp>
      <p:pic>
        <p:nvPicPr>
          <p:cNvPr id="2056" name="Picture 8" descr="The fixture of the type PAR64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1" y="3131127"/>
            <a:ext cx="4124459" cy="353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symbol of a parcan on a light plo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7" y="6033800"/>
            <a:ext cx="762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bulbs for PAR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42" y="2143704"/>
            <a:ext cx="5338803" cy="45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lightingschool.eu/wp-content/uploads/2014/11/Parov%C3%A1-%C5%BE%C3%A1rovka-P64obj%C3%ADmka-GX16d-300x2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88" y="4711268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7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558" y="1354894"/>
            <a:ext cx="5430982" cy="5430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5054" y="2055813"/>
            <a:ext cx="2302185" cy="45608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6495"/>
            <a:ext cx="2980459" cy="2722152"/>
          </a:xfrm>
          <a:prstGeom prst="rect">
            <a:avLst/>
          </a:prstGeom>
        </p:spPr>
      </p:pic>
      <p:pic>
        <p:nvPicPr>
          <p:cNvPr id="1026" name="Picture 2" descr="The symbol for a PC on a light plot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42" b="24102"/>
          <a:stretch/>
        </p:blipFill>
        <p:spPr bwMode="auto">
          <a:xfrm>
            <a:off x="7727887" y="5448472"/>
            <a:ext cx="1160607" cy="70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1" y="576247"/>
            <a:ext cx="3821857" cy="3713018"/>
          </a:xfrm>
          <a:prstGeom prst="rect">
            <a:avLst/>
          </a:prstGeom>
        </p:spPr>
      </p:pic>
      <p:pic>
        <p:nvPicPr>
          <p:cNvPr id="1028" name="Picture 4" descr="The symbol of a Fresnel at a light plot. 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28" b="8279"/>
          <a:stretch/>
        </p:blipFill>
        <p:spPr bwMode="auto">
          <a:xfrm>
            <a:off x="4139147" y="5448472"/>
            <a:ext cx="1139435" cy="77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GAISMEKĻI: PC / FRESNEL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655647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GAISMEKĻI: PROFILE</a:t>
            </a:r>
            <a:endParaRPr lang="lv-LV" dirty="0"/>
          </a:p>
        </p:txBody>
      </p:sp>
      <p:pic>
        <p:nvPicPr>
          <p:cNvPr id="3074" name="Picture 2" descr="ETC S4 50°, 750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1" y="1405748"/>
            <a:ext cx="5372388" cy="52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lightingschool.eu/wp-content/uploads/2014/09/ellipsoidal_optical_path-1024x5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09" y="3144982"/>
            <a:ext cx="6186359" cy="350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he symbol for a profile on a light plot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6013229"/>
            <a:ext cx="973859" cy="63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65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GAISMEKĻI: INTELIGENT</a:t>
            </a:r>
            <a:endParaRPr lang="lv-LV" dirty="0"/>
          </a:p>
        </p:txBody>
      </p:sp>
      <p:pic>
        <p:nvPicPr>
          <p:cNvPr id="4100" name="Picture 4" descr="LEDBAR PRO – CLF-Lighting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2" t="33261" r="9840" b="32897"/>
          <a:stretch/>
        </p:blipFill>
        <p:spPr bwMode="auto">
          <a:xfrm>
            <a:off x="7176655" y="5019012"/>
            <a:ext cx="4572000" cy="195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3 Phase Motors 2016 Best Price Clay Paky Sharpy Beam Moving He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206" y="2641139"/>
            <a:ext cx="4333298" cy="433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MINISTRY Rental Service | Equip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410" y="1718844"/>
            <a:ext cx="4277880" cy="427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34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GAISMU VADĪBA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dimmeris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2060"/>
            <a:ext cx="12192000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48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GAISMU VADĪBA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Analogā vadība 0 - 10V</a:t>
            </a:r>
          </a:p>
          <a:p>
            <a:r>
              <a:rPr lang="lv-LV" dirty="0" smtClean="0"/>
              <a:t>DMX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44043"/>
            <a:ext cx="11353800" cy="391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7" y="4669060"/>
            <a:ext cx="2105891" cy="21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92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KAS IR GAISMA?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2290690"/>
            <a:ext cx="8811491" cy="42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KANĀLI UN PARAMETRI</a:t>
            </a:r>
            <a:endParaRPr lang="lv-LV" dirty="0"/>
          </a:p>
        </p:txBody>
      </p:sp>
      <p:pic>
        <p:nvPicPr>
          <p:cNvPr id="5122" name="Picture 2" descr="Buy Floureon® 30W DMX-512 9/11CH Mini LED Spot Moving Head Ligh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7" b="48218"/>
          <a:stretch/>
        </p:blipFill>
        <p:spPr bwMode="auto">
          <a:xfrm>
            <a:off x="391390" y="1925780"/>
            <a:ext cx="4655127" cy="49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y Floureon® 30W DMX-512 9/11CH Mini LED Spot Moving Head Ligh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7" t="51636"/>
          <a:stretch/>
        </p:blipFill>
        <p:spPr bwMode="auto">
          <a:xfrm>
            <a:off x="5394612" y="1558294"/>
            <a:ext cx="5453495" cy="539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30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GAISMU VADĪBA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 smtClean="0"/>
              <a:t>DMX īpatnības</a:t>
            </a:r>
          </a:p>
          <a:p>
            <a:pPr lvl="1"/>
            <a:r>
              <a:rPr lang="lv-LV" dirty="0" smtClean="0"/>
              <a:t>110 ohm balansēta līnija (RS485 seriālais datu ports)</a:t>
            </a:r>
          </a:p>
          <a:p>
            <a:pPr lvl="1"/>
            <a:r>
              <a:rPr lang="lv-LV" dirty="0" smtClean="0"/>
              <a:t>250 kbit / s datu ātrums</a:t>
            </a:r>
          </a:p>
          <a:p>
            <a:pPr lvl="1"/>
            <a:r>
              <a:rPr lang="lv-LV" dirty="0" smtClean="0"/>
              <a:t>512 kanāli (universe)</a:t>
            </a:r>
          </a:p>
          <a:p>
            <a:pPr lvl="1"/>
            <a:r>
              <a:rPr lang="lv-LV" dirty="0" smtClean="0"/>
              <a:t>Līniju nepieciešams terminēt ar 110-120 ohm rezistoru!</a:t>
            </a:r>
          </a:p>
          <a:p>
            <a:pPr lvl="1"/>
            <a:r>
              <a:rPr lang="lv-LV" dirty="0" smtClean="0"/>
              <a:t>XLR 5pin / 3pin (1 gnd, 2 cold, 3 hot), pretējs virziens, kā lieto skaņai</a:t>
            </a:r>
            <a:br>
              <a:rPr lang="lv-LV" dirty="0" smtClean="0"/>
            </a:br>
            <a:endParaRPr lang="lv-LV" dirty="0" smtClean="0"/>
          </a:p>
          <a:p>
            <a:r>
              <a:rPr lang="lv-LV" dirty="0" smtClean="0"/>
              <a:t>RDM </a:t>
            </a:r>
            <a:r>
              <a:rPr lang="lv-LV" dirty="0"/>
              <a:t>(Remote Device </a:t>
            </a:r>
            <a:r>
              <a:rPr lang="lv-LV" dirty="0" smtClean="0"/>
              <a:t>Management)</a:t>
            </a:r>
          </a:p>
          <a:p>
            <a:r>
              <a:rPr lang="lv-LV" dirty="0"/>
              <a:t>DALI (1-100</a:t>
            </a:r>
            <a:r>
              <a:rPr lang="lv-LV" dirty="0" smtClean="0"/>
              <a:t>%, </a:t>
            </a:r>
            <a:r>
              <a:rPr lang="lv-LV" dirty="0"/>
              <a:t>1200 </a:t>
            </a:r>
            <a:r>
              <a:rPr lang="lv-LV" dirty="0" smtClean="0"/>
              <a:t>bit/s)</a:t>
            </a:r>
          </a:p>
        </p:txBody>
      </p:sp>
    </p:spTree>
    <p:extLst>
      <p:ext uri="{BB962C8B-B14F-4D97-AF65-F5344CB8AC3E}">
        <p14:creationId xmlns:p14="http://schemas.microsoft.com/office/powerpoint/2010/main" val="306161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GAISMU VADĪBA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lv-LV" dirty="0" smtClean="0"/>
              <a:t>Art-Net</a:t>
            </a:r>
          </a:p>
          <a:p>
            <a:pPr lvl="1"/>
            <a:r>
              <a:rPr lang="lv-LV" dirty="0" smtClean="0"/>
              <a:t>DMX + RDM</a:t>
            </a:r>
          </a:p>
          <a:p>
            <a:pPr lvl="1"/>
            <a:r>
              <a:rPr lang="lv-LV" dirty="0" smtClean="0"/>
              <a:t>Ethernet</a:t>
            </a:r>
          </a:p>
          <a:p>
            <a:pPr lvl="1"/>
            <a:r>
              <a:rPr lang="lv-LV" dirty="0" smtClean="0"/>
              <a:t>UDP/IP protokols (UDP nepārbauda nosūtīto datu saņemšanu, TCP pārbauda)</a:t>
            </a:r>
          </a:p>
          <a:p>
            <a:pPr lvl="1"/>
            <a:r>
              <a:rPr lang="lv-LV" dirty="0" smtClean="0"/>
              <a:t>līdz pat 32 768 DMX universe’iem</a:t>
            </a:r>
          </a:p>
          <a:p>
            <a:pPr lvl="1"/>
            <a:r>
              <a:rPr lang="lv-LV" dirty="0" smtClean="0"/>
              <a:t>Node Universe 0 = DMX Universe 1</a:t>
            </a:r>
          </a:p>
          <a:p>
            <a:r>
              <a:rPr lang="lv-LV" dirty="0"/>
              <a:t>sACN (Streaming Architecture for Control </a:t>
            </a:r>
            <a:r>
              <a:rPr lang="lv-LV" dirty="0" smtClean="0"/>
              <a:t>Networks)</a:t>
            </a:r>
          </a:p>
          <a:p>
            <a:pPr lvl="1"/>
            <a:r>
              <a:rPr lang="lv-LV" dirty="0" smtClean="0"/>
              <a:t>DMX + DMP</a:t>
            </a:r>
          </a:p>
          <a:p>
            <a:pPr lvl="1"/>
            <a:r>
              <a:rPr lang="lv-LV" dirty="0" smtClean="0"/>
              <a:t>Ethernet un </a:t>
            </a:r>
            <a:r>
              <a:rPr lang="lv-LV" dirty="0"/>
              <a:t>802.11 (Wi-Fi) </a:t>
            </a:r>
          </a:p>
          <a:p>
            <a:pPr lvl="1"/>
            <a:r>
              <a:rPr lang="lv-LV" dirty="0" smtClean="0"/>
              <a:t>ANSI E1.31</a:t>
            </a:r>
          </a:p>
          <a:p>
            <a:pPr lvl="1"/>
            <a:r>
              <a:rPr lang="lv-LV" dirty="0" smtClean="0"/>
              <a:t>UDP (DMP atbalsta TCP)</a:t>
            </a:r>
          </a:p>
          <a:p>
            <a:pPr lvl="1"/>
            <a:endParaRPr lang="lv-LV" dirty="0" smtClean="0"/>
          </a:p>
          <a:p>
            <a:pPr lvl="1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35673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Q&amp;A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99163"/>
            <a:ext cx="10515600" cy="2477799"/>
          </a:xfrm>
        </p:spPr>
        <p:txBody>
          <a:bodyPr/>
          <a:lstStyle/>
          <a:p>
            <a:pPr marL="0" indent="0">
              <a:buNone/>
            </a:pPr>
            <a:r>
              <a:rPr lang="lv-LV" dirty="0" smtClean="0"/>
              <a:t>NODERĪGAS SAITES:</a:t>
            </a:r>
          </a:p>
          <a:p>
            <a:r>
              <a:rPr lang="lv-LV" dirty="0"/>
              <a:t>https://www.lightingschool.eu/portfolio/shaping-the-light</a:t>
            </a:r>
            <a:r>
              <a:rPr lang="lv-LV" dirty="0" smtClean="0"/>
              <a:t>/</a:t>
            </a:r>
          </a:p>
          <a:p>
            <a:r>
              <a:rPr lang="lv-LV" dirty="0"/>
              <a:t>https://www.sweetwater.com/insync/stage-lighting-101-understanding-basics</a:t>
            </a:r>
            <a:r>
              <a:rPr lang="lv-LV" dirty="0" smtClean="0"/>
              <a:t>/</a:t>
            </a:r>
          </a:p>
          <a:p>
            <a:r>
              <a:rPr lang="lv-LV" dirty="0"/>
              <a:t>https://www.onstagelighting.co.uk/stage-lighting-guides-help/</a:t>
            </a:r>
          </a:p>
        </p:txBody>
      </p:sp>
    </p:spTree>
    <p:extLst>
      <p:ext uri="{BB962C8B-B14F-4D97-AF65-F5344CB8AC3E}">
        <p14:creationId xmlns:p14="http://schemas.microsoft.com/office/powerpoint/2010/main" val="3744057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APRĒĶINI</a:t>
            </a:r>
            <a:endParaRPr lang="lv-LV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383982" cy="4351338"/>
              </a:xfrm>
            </p:spPr>
            <p:txBody>
              <a:bodyPr>
                <a:normAutofit/>
              </a:bodyPr>
              <a:lstStyle/>
              <a:p>
                <a:r>
                  <a:rPr lang="lv-LV" dirty="0" smtClean="0"/>
                  <a:t>Degoša svece dod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lv-LV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lv-LV" dirty="0" smtClean="0"/>
                  <a:t>gaismas intensitāti</a:t>
                </a:r>
                <a:endParaRPr lang="lv-LV" dirty="0"/>
              </a:p>
              <a:p>
                <a:r>
                  <a:rPr lang="lv-LV" dirty="0" smtClean="0"/>
                  <a:t>25 </a:t>
                </a:r>
                <a:r>
                  <a:rPr lang="lv-LV" dirty="0"/>
                  <a:t>W </a:t>
                </a:r>
                <a:r>
                  <a:rPr lang="lv-LV" dirty="0" smtClean="0"/>
                  <a:t>fluroscenta spuldze izstaro </a:t>
                </a:r>
                <a14:m>
                  <m:oMath xmlns:m="http://schemas.openxmlformats.org/officeDocument/2006/math">
                    <m:r>
                      <a:rPr lang="lv-LV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1700 </m:t>
                    </m:r>
                    <m:r>
                      <a:rPr lang="lv-LV" i="1" dirty="0" smtClean="0">
                        <a:latin typeface="Cambria Math" panose="02040503050406030204" pitchFamily="18" charset="0"/>
                      </a:rPr>
                      <m:t>𝑙𝑚</m:t>
                    </m:r>
                  </m:oMath>
                </a14:m>
                <a:endParaRPr lang="lv-LV" dirty="0" smtClean="0"/>
              </a:p>
              <a:p>
                <a:pPr lvl="1"/>
                <a:r>
                  <a:rPr lang="lv-LV" dirty="0" smtClean="0"/>
                  <a:t>1700 lm izstarots visos virzienos (4</a:t>
                </a:r>
                <a:r>
                  <a:rPr lang="el-GR" dirty="0"/>
                  <a:t>π </a:t>
                </a:r>
                <a:r>
                  <a:rPr lang="lv-LV" dirty="0" smtClean="0"/>
                  <a:t>steradiāni),</a:t>
                </a:r>
                <a:br>
                  <a:rPr lang="lv-LV" dirty="0" smtClean="0"/>
                </a:br>
                <a:r>
                  <a:rPr lang="lv-LV" dirty="0" smtClean="0"/>
                  <a:t>gaismas intensitāte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v-LV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lv-LV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1700 </m:t>
                        </m:r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𝑙𝑚</m:t>
                        </m:r>
                      </m:num>
                      <m:den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lv-LV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lv-LV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lv-LV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den>
                    </m:f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≈135</m:t>
                    </m:r>
                    <m:f>
                      <m:fPr>
                        <m:ctrlPr>
                          <a:rPr lang="lv-LV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𝑙𝑚</m:t>
                        </m:r>
                      </m:num>
                      <m:den>
                        <m:r>
                          <a:rPr lang="lv-LV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𝑠𝑟</m:t>
                        </m:r>
                      </m:den>
                    </m:f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=135 </m:t>
                    </m:r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𝑐𝑑</m:t>
                    </m:r>
                  </m:oMath>
                </a14:m>
                <a:endParaRPr lang="lv-LV" dirty="0" smtClean="0"/>
              </a:p>
              <a:p>
                <a:pPr lvl="1"/>
                <a:r>
                  <a:rPr lang="lv-LV" dirty="0"/>
                  <a:t>1700 lm Izstarots </a:t>
                </a:r>
                <a:r>
                  <a:rPr lang="lv-LV" dirty="0" smtClean="0"/>
                  <a:t>20</a:t>
                </a:r>
                <a:r>
                  <a:rPr lang="lv-LV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°</a:t>
                </a:r>
                <a:r>
                  <a:rPr lang="lv-LV" dirty="0" smtClean="0"/>
                  <a:t> lielā leņķī,</a:t>
                </a:r>
                <a:r>
                  <a:rPr lang="lv-LV" dirty="0"/>
                  <a:t/>
                </a:r>
                <a:br>
                  <a:rPr lang="lv-LV" dirty="0"/>
                </a:br>
                <a:r>
                  <a:rPr lang="lv-LV" dirty="0"/>
                  <a:t>gaismas intensitāte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lv-LV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lv-LV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lv-LV" i="1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lv-LV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18000 </m:t>
                    </m:r>
                    <m:r>
                      <a:rPr lang="lv-LV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𝑐𝑑</m:t>
                    </m:r>
                  </m:oMath>
                </a14:m>
                <a:endParaRPr lang="lv-LV" dirty="0" smtClean="0"/>
              </a:p>
              <a:p>
                <a:pPr lvl="1"/>
                <a:endParaRPr lang="lv-LV" dirty="0" smtClean="0"/>
              </a:p>
              <a:p>
                <a14:m>
                  <m:oMath xmlns:m="http://schemas.openxmlformats.org/officeDocument/2006/math">
                    <m:r>
                      <a:rPr lang="lv-LV" b="0" i="1" smtClean="0">
                        <a:latin typeface="Cambria Math" panose="02040503050406030204" pitchFamily="18" charset="0"/>
                      </a:rPr>
                      <m:t>1 </m:t>
                    </m:r>
                    <m:r>
                      <a:rPr lang="lv-LV" b="0" i="1" smtClean="0">
                        <a:latin typeface="Cambria Math" panose="02040503050406030204" pitchFamily="18" charset="0"/>
                      </a:rPr>
                      <m:t>𝑙𝑥</m:t>
                    </m:r>
                    <m:r>
                      <a:rPr lang="lv-LV" b="0" i="1" smtClean="0"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𝑙𝑚</m:t>
                        </m:r>
                      </m:num>
                      <m:den>
                        <m:sSup>
                          <m:sSupPr>
                            <m:ctrlPr>
                              <a:rPr lang="lv-LV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v-LV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lv-LV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lv-LV" b="0" i="1" smtClean="0">
                        <a:latin typeface="Cambria Math" panose="02040503050406030204" pitchFamily="18" charset="0"/>
                      </a:rPr>
                      <m:t>=1</m:t>
                    </m:r>
                    <m:f>
                      <m:fPr>
                        <m:ctrlPr>
                          <a:rPr lang="lv-LV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𝑐𝑑</m:t>
                        </m:r>
                        <m:r>
                          <a:rPr lang="lv-LV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lv-LV" b="0" i="1" smtClean="0">
                            <a:latin typeface="Cambria Math" panose="02040503050406030204" pitchFamily="18" charset="0"/>
                          </a:rPr>
                          <m:t>𝑠𝑟</m:t>
                        </m:r>
                      </m:num>
                      <m:den>
                        <m:sSup>
                          <m:sSupPr>
                            <m:ctrlPr>
                              <a:rPr lang="lv-LV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lv-LV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lv-LV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lv-LV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383982" cy="4351338"/>
              </a:xfrm>
              <a:blipFill>
                <a:blip r:embed="rId2"/>
                <a:stretch>
                  <a:fillRect l="-1057" t="-2241"/>
                </a:stretch>
              </a:blipFill>
            </p:spPr>
            <p:txBody>
              <a:bodyPr/>
              <a:lstStyle/>
              <a:p>
                <a:r>
                  <a:rPr lang="lv-LV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2" y="3160091"/>
            <a:ext cx="2569096" cy="25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AVOTS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3982" cy="4351338"/>
          </a:xfrm>
        </p:spPr>
        <p:txBody>
          <a:bodyPr>
            <a:normAutofit/>
          </a:bodyPr>
          <a:lstStyle/>
          <a:p>
            <a:r>
              <a:rPr lang="lv-LV" dirty="0" smtClean="0"/>
              <a:t>Liesma (svece, gāzes lampa) 0.1-2 lm/W</a:t>
            </a:r>
            <a:endParaRPr lang="lv-LV" dirty="0"/>
          </a:p>
          <a:p>
            <a:endParaRPr lang="lv-LV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28" y="2490347"/>
            <a:ext cx="3119048" cy="4309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7780"/>
            <a:ext cx="8021782" cy="362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7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AVOTS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83982" cy="4351338"/>
          </a:xfrm>
        </p:spPr>
        <p:txBody>
          <a:bodyPr>
            <a:normAutofit/>
          </a:bodyPr>
          <a:lstStyle/>
          <a:p>
            <a:r>
              <a:rPr lang="lv-LV" dirty="0" smtClean="0"/>
              <a:t>Ogles loka lampa 2-7 lm/W</a:t>
            </a:r>
            <a:endParaRPr lang="lv-LV" dirty="0"/>
          </a:p>
          <a:p>
            <a:endParaRPr lang="lv-LV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93" y="2493818"/>
            <a:ext cx="5214995" cy="3913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93818"/>
            <a:ext cx="2088130" cy="391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AVOTS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0055" cy="4351338"/>
          </a:xfrm>
        </p:spPr>
        <p:txBody>
          <a:bodyPr>
            <a:normAutofit/>
          </a:bodyPr>
          <a:lstStyle/>
          <a:p>
            <a:r>
              <a:rPr lang="lv-LV" dirty="0" smtClean="0"/>
              <a:t>Kvēlspuldze 8-20 lm/W</a:t>
            </a:r>
            <a:endParaRPr lang="lv-LV" dirty="0"/>
          </a:p>
          <a:p>
            <a:endParaRPr lang="lv-LV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46" y="2576944"/>
            <a:ext cx="2343199" cy="389312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659582" y="1825625"/>
            <a:ext cx="491143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dirty="0" smtClean="0"/>
              <a:t>Halogēna spuldze 16-35 lm/W</a:t>
            </a:r>
          </a:p>
          <a:p>
            <a:endParaRPr lang="lv-LV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00" y="2495293"/>
            <a:ext cx="2320691" cy="397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65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AVOTS</a:t>
            </a:r>
            <a:endParaRPr lang="lv-LV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90" y="2055813"/>
            <a:ext cx="7620000" cy="55067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Fluorescenta</a:t>
            </a:r>
            <a:br>
              <a:rPr lang="lv-LV" dirty="0" smtClean="0"/>
            </a:br>
            <a:r>
              <a:rPr lang="lv-LV" dirty="0" smtClean="0"/>
              <a:t>(dienasgaismas un ekonomiskā) </a:t>
            </a:r>
            <a:r>
              <a:rPr lang="lv-LV" dirty="0"/>
              <a:t>spuldze</a:t>
            </a:r>
            <a:r>
              <a:rPr lang="lv-LV" dirty="0" smtClean="0"/>
              <a:t> 45-100 lm/W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31076"/>
            <a:ext cx="2512927" cy="37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6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SPEKTRS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0055" cy="4351338"/>
          </a:xfrm>
        </p:spPr>
        <p:txBody>
          <a:bodyPr>
            <a:normAutofit/>
          </a:bodyPr>
          <a:lstStyle/>
          <a:p>
            <a:endParaRPr lang="lv-LV" dirty="0"/>
          </a:p>
          <a:p>
            <a:endParaRPr lang="lv-LV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5" y="2057399"/>
            <a:ext cx="8763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1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GAISMAS AVOTS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00055" cy="4351338"/>
          </a:xfrm>
        </p:spPr>
        <p:txBody>
          <a:bodyPr>
            <a:normAutofit/>
          </a:bodyPr>
          <a:lstStyle/>
          <a:p>
            <a:r>
              <a:rPr lang="lv-LV" dirty="0" smtClean="0"/>
              <a:t>LED</a:t>
            </a:r>
            <a:endParaRPr lang="lv-LV" dirty="0"/>
          </a:p>
          <a:p>
            <a:endParaRPr lang="lv-LV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99" y="2202873"/>
            <a:ext cx="4135756" cy="4475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348" y="2430858"/>
            <a:ext cx="5714286" cy="40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87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250</Words>
  <Application>Microsoft Office PowerPoint</Application>
  <PresentationFormat>Widescreen</PresentationFormat>
  <Paragraphs>63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Gotham Narrow Book</vt:lpstr>
      <vt:lpstr>Office Theme</vt:lpstr>
      <vt:lpstr>GAISMA</vt:lpstr>
      <vt:lpstr>KAS IR GAISMA?</vt:lpstr>
      <vt:lpstr>GAISMAS APRĒĶINI</vt:lpstr>
      <vt:lpstr>GAISMAS AVOTS</vt:lpstr>
      <vt:lpstr>GAISMAS AVOTS</vt:lpstr>
      <vt:lpstr>GAISMAS AVOTS</vt:lpstr>
      <vt:lpstr>GAISMAS AVOTS</vt:lpstr>
      <vt:lpstr>GAISMAS SPEKTRS</vt:lpstr>
      <vt:lpstr>GAISMAS AVOTS</vt:lpstr>
      <vt:lpstr>GAISMAS AVOTS</vt:lpstr>
      <vt:lpstr>GAISMAS AVOTS</vt:lpstr>
      <vt:lpstr>PowerPoint Presentation</vt:lpstr>
      <vt:lpstr>LĀZERS</vt:lpstr>
      <vt:lpstr>GAISMEKĻI: PAR</vt:lpstr>
      <vt:lpstr>GAISMEKĻI: PC / FRESNEL</vt:lpstr>
      <vt:lpstr>GAISMEKĻI: PROFILE</vt:lpstr>
      <vt:lpstr>GAISMEKĻI: INTELIGENT</vt:lpstr>
      <vt:lpstr>GAISMU VADĪBA</vt:lpstr>
      <vt:lpstr>GAISMU VADĪBA</vt:lpstr>
      <vt:lpstr>KANĀLI UN PARAMETRI</vt:lpstr>
      <vt:lpstr>GAISMU VADĪBA</vt:lpstr>
      <vt:lpstr>GAISMU VADĪBA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72</cp:revision>
  <dcterms:created xsi:type="dcterms:W3CDTF">2020-04-15T20:19:47Z</dcterms:created>
  <dcterms:modified xsi:type="dcterms:W3CDTF">2020-05-15T04:35:27Z</dcterms:modified>
</cp:coreProperties>
</file>